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6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46" r:id="rId7"/>
  </p:sldMasterIdLst>
  <p:notesMasterIdLst>
    <p:notesMasterId r:id="rId54"/>
  </p:notesMasterIdLst>
  <p:sldIdLst>
    <p:sldId id="468" r:id="rId8"/>
    <p:sldId id="326" r:id="rId9"/>
    <p:sldId id="521" r:id="rId10"/>
    <p:sldId id="337" r:id="rId11"/>
    <p:sldId id="446" r:id="rId12"/>
    <p:sldId id="511" r:id="rId13"/>
    <p:sldId id="522" r:id="rId14"/>
    <p:sldId id="398" r:id="rId15"/>
    <p:sldId id="399" r:id="rId16"/>
    <p:sldId id="400" r:id="rId17"/>
    <p:sldId id="578" r:id="rId18"/>
    <p:sldId id="447" r:id="rId19"/>
    <p:sldId id="357" r:id="rId20"/>
    <p:sldId id="409" r:id="rId21"/>
    <p:sldId id="412" r:id="rId22"/>
    <p:sldId id="527" r:id="rId23"/>
    <p:sldId id="459" r:id="rId24"/>
    <p:sldId id="450" r:id="rId25"/>
    <p:sldId id="460" r:id="rId26"/>
    <p:sldId id="461" r:id="rId27"/>
    <p:sldId id="462" r:id="rId28"/>
    <p:sldId id="465" r:id="rId29"/>
    <p:sldId id="523" r:id="rId30"/>
    <p:sldId id="396" r:id="rId31"/>
    <p:sldId id="401" r:id="rId32"/>
    <p:sldId id="486" r:id="rId33"/>
    <p:sldId id="487" r:id="rId34"/>
    <p:sldId id="488" r:id="rId35"/>
    <p:sldId id="489" r:id="rId36"/>
    <p:sldId id="476" r:id="rId37"/>
    <p:sldId id="532" r:id="rId38"/>
    <p:sldId id="500" r:id="rId39"/>
    <p:sldId id="501" r:id="rId40"/>
    <p:sldId id="502" r:id="rId41"/>
    <p:sldId id="508" r:id="rId42"/>
    <p:sldId id="514" r:id="rId43"/>
    <p:sldId id="515" r:id="rId44"/>
    <p:sldId id="517" r:id="rId45"/>
    <p:sldId id="513" r:id="rId46"/>
    <p:sldId id="402" r:id="rId47"/>
    <p:sldId id="358" r:id="rId48"/>
    <p:sldId id="580" r:id="rId49"/>
    <p:sldId id="583" r:id="rId50"/>
    <p:sldId id="581" r:id="rId51"/>
    <p:sldId id="582" r:id="rId52"/>
    <p:sldId id="336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160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Thursday, January 9, 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1/9/14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Thursday, January 9,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jpg"/><Relationship Id="rId13" Type="http://schemas.openxmlformats.org/officeDocument/2006/relationships/image" Target="../media/image27.png"/><Relationship Id="rId14" Type="http://schemas.openxmlformats.org/officeDocument/2006/relationships/image" Target="../media/image28.jpeg"/><Relationship Id="rId15" Type="http://schemas.openxmlformats.org/officeDocument/2006/relationships/image" Target="../media/image29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6" Type="http://schemas.openxmlformats.org/officeDocument/2006/relationships/image" Target="../media/image20.gif"/><Relationship Id="rId7" Type="http://schemas.openxmlformats.org/officeDocument/2006/relationships/image" Target="../media/image21.gif"/><Relationship Id="rId8" Type="http://schemas.openxmlformats.org/officeDocument/2006/relationships/image" Target="../media/image22.gif"/><Relationship Id="rId9" Type="http://schemas.openxmlformats.org/officeDocument/2006/relationships/image" Target="../media/image23.png"/><Relationship Id="rId10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4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4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8.emf"/><Relationship Id="rId5" Type="http://schemas.openxmlformats.org/officeDocument/2006/relationships/image" Target="../media/image44.emf"/><Relationship Id="rId6" Type="http://schemas.openxmlformats.org/officeDocument/2006/relationships/image" Target="../media/image47.emf"/><Relationship Id="rId7" Type="http://schemas.openxmlformats.org/officeDocument/2006/relationships/image" Target="../media/image49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/>
              <a:t>7</a:t>
            </a:r>
            <a:r>
              <a:rPr lang="en-US" sz="2800" dirty="0" smtClean="0">
                <a:latin typeface="Gill Sans MT"/>
                <a:cs typeface="Gill Sans MT"/>
              </a:rPr>
              <a:t> January 2014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Session 214. Star Formation II</a:t>
            </a:r>
          </a:p>
          <a:p>
            <a:r>
              <a:rPr lang="en-US" dirty="0" smtClean="0"/>
              <a:t>AAS 223</a:t>
            </a:r>
            <a:r>
              <a:rPr lang="en-US" baseline="30000" dirty="0" smtClean="0"/>
              <a:t>rd</a:t>
            </a:r>
            <a:r>
              <a:rPr lang="en-US" dirty="0" smtClean="0"/>
              <a:t> meeting</a:t>
            </a:r>
          </a:p>
          <a:p>
            <a:r>
              <a:rPr lang="en-US" dirty="0" smtClean="0"/>
              <a:t>National Harbor, MD</a:t>
            </a:r>
            <a:endParaRPr lang="en-US" dirty="0" smtClean="0">
              <a:latin typeface="Gill Sans MT"/>
              <a:cs typeface="Gill Sans MT"/>
            </a:endParaRPr>
          </a:p>
        </p:txBody>
      </p:sp>
      <p:pic>
        <p:nvPicPr>
          <p:cNvPr id="4" name="Picture 3" descr="AAS_Q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74" y="4691061"/>
            <a:ext cx="1762125" cy="1762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8499" y="4274663"/>
            <a:ext cx="158359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Gill Sans"/>
                <a:cs typeface="Gill Sans"/>
              </a:rPr>
              <a:t>Extra, extra!</a:t>
            </a: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emission)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5" y="177454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523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81" y="1749388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11074" y="1346504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</a:t>
            </a:r>
            <a:r>
              <a:rPr lang="en-US" dirty="0">
                <a:sym typeface="Wingdings"/>
              </a:rPr>
              <a:t>!</a:t>
            </a:r>
            <a:endParaRPr lang="en-US" dirty="0" smtClean="0">
              <a:latin typeface="Gill Sans MT"/>
              <a:cs typeface="Gill Sans MT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3148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r>
              <a:rPr lang="en-US" sz="2200" dirty="0" smtClean="0">
                <a:solidFill>
                  <a:srgbClr val="292934"/>
                </a:solidFill>
              </a:rPr>
              <a:t>  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</a:t>
            </a:r>
            <a:r>
              <a:rPr lang="en-US" sz="2200" dirty="0">
                <a:solidFill>
                  <a:srgbClr val="292934"/>
                </a:solidFill>
              </a:rPr>
              <a:t>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have </a:t>
            </a:r>
            <a:r>
              <a:rPr lang="en-US" sz="2200" dirty="0">
                <a:solidFill>
                  <a:srgbClr val="292934"/>
                </a:solidFill>
              </a:rPr>
              <a:t>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13947</TotalTime>
  <Words>3070</Words>
  <Application>Microsoft Macintosh PowerPoint</Application>
  <PresentationFormat>On-screen Show (4:3)</PresentationFormat>
  <Paragraphs>564</Paragraphs>
  <Slides>46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Clarity</vt:lpstr>
      <vt:lpstr>6_Office Theme</vt:lpstr>
      <vt:lpstr>1_Clarity</vt:lpstr>
      <vt:lpstr>1_Default Design</vt:lpstr>
      <vt:lpstr>2_Clarity</vt:lpstr>
      <vt:lpstr>3_Clarity</vt:lpstr>
      <vt:lpstr>5_Clarity</vt:lpstr>
      <vt:lpstr>From clouds to cores  to envelopes to disks a multi-scale  view of magnetized star formation</vt:lpstr>
      <vt:lpstr>Outline</vt:lpstr>
      <vt:lpstr>Outline</vt:lpstr>
      <vt:lpstr>PowerPoint Presentation</vt:lpstr>
      <vt:lpstr>PowerPoint Presentation</vt:lpstr>
      <vt:lpstr>What is the role of magnetic fields in star formation?</vt:lpstr>
      <vt:lpstr>Outline</vt:lpstr>
      <vt:lpstr>Multi-scale comparisons: B-fields vs. outflows</vt:lpstr>
      <vt:lpstr>Multi-scale comparisons: B-fields vs. outflows</vt:lpstr>
      <vt:lpstr>Multi-scale comparisons: B-fields vs. outflows</vt:lpstr>
      <vt:lpstr>Polarization (dust emission)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Alignment vs. polarization fraction</vt:lpstr>
      <vt:lpstr>Cores: two populations</vt:lpstr>
      <vt:lpstr>Cores: B-field vs. outflow alignment</vt:lpstr>
      <vt:lpstr>Cores: B-field vs. outflow alignment</vt:lpstr>
      <vt:lpstr>Cores: B-field vs. outflow alignment</vt:lpstr>
      <vt:lpstr>HI-POL vs. LO-POL</vt:lpstr>
      <vt:lpstr>HI-POL vs. LO-POL</vt:lpstr>
      <vt:lpstr>HI-POL vs. LO-POL</vt:lpstr>
      <vt:lpstr>HI-POL vs. LO-POL</vt:lpstr>
      <vt:lpstr>HI-POL vs. LO-POL: open questions</vt:lpstr>
      <vt:lpstr>FUTURE multi-scale comparison: B-fields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492</cp:revision>
  <dcterms:created xsi:type="dcterms:W3CDTF">2010-11-26T18:30:23Z</dcterms:created>
  <dcterms:modified xsi:type="dcterms:W3CDTF">2014-01-10T01:52:11Z</dcterms:modified>
</cp:coreProperties>
</file>